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1" r:id="rId2"/>
    <p:sldId id="299" r:id="rId3"/>
    <p:sldId id="300" r:id="rId4"/>
    <p:sldId id="291" r:id="rId5"/>
    <p:sldId id="295" r:id="rId6"/>
    <p:sldId id="292" r:id="rId7"/>
    <p:sldId id="296" r:id="rId8"/>
    <p:sldId id="293" r:id="rId9"/>
    <p:sldId id="297" r:id="rId10"/>
    <p:sldId id="305" r:id="rId11"/>
    <p:sldId id="301" r:id="rId12"/>
    <p:sldId id="302" r:id="rId13"/>
    <p:sldId id="303" r:id="rId14"/>
    <p:sldId id="304" r:id="rId15"/>
    <p:sldId id="26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404"/>
    <a:srgbClr val="0E1654"/>
    <a:srgbClr val="292D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149-5C09-4838-B019-4EBC3AD10B4E}" type="datetimeFigureOut">
              <a:rPr lang="de-DE" smtClean="0"/>
              <a:pPr/>
              <a:t>04.10.2023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D08D-A4A3-4CF2-BE9B-417A2B1143C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1547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74B5-0564-460A-8303-C21A6540AD1B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248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02C4-9975-4EDB-8DE4-FCDD97F49966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6905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7F9-67DF-461F-AE6E-66B7498B25D1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1661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5688BDB-C384-A749-A83E-3F5168C98D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35" y="1440"/>
            <a:ext cx="12179328" cy="68551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A3D5CC89-5AB0-C74C-A99D-4E0BABF16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5408" y="3072413"/>
            <a:ext cx="7601182" cy="713173"/>
          </a:xfrm>
          <a:prstGeom prst="rect">
            <a:avLst/>
          </a:prstGeom>
        </p:spPr>
        <p:txBody>
          <a:bodyPr/>
          <a:lstStyle>
            <a:lvl1pPr algn="ctr">
              <a:defRPr sz="5897" b="0" i="0">
                <a:solidFill>
                  <a:schemeClr val="bg1"/>
                </a:solidFill>
                <a:latin typeface="Filson Pro" panose="02000000000000000000" pitchFamily="2" charset="77"/>
              </a:defRPr>
            </a:lvl1pPr>
          </a:lstStyle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="" xmlns:p14="http://schemas.microsoft.com/office/powerpoint/2010/main" val="360817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5234-3388-4915-A20D-3B5EE6C17844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1230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4CC0-7935-4EC9-8A76-105D12624DE8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3283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736A-F586-4486-8086-8789E071D840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086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E48A-8831-4693-B65D-C3514FE4A2DA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3783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F73A-4D7D-44DB-80AA-B52DC655AAE9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137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47EE-7EB7-4FD8-8103-341CC52EFC83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827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ADF9-2755-47B7-8A0B-177AC250DD04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6708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A609-5D38-4185-B286-8767A44A8FCB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8719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E0B5-640A-4F97-A49F-8F512BC403A2}" type="datetime1">
              <a:rPr lang="de-DE" smtClean="0"/>
              <a:pPr/>
              <a:t>04.10.2023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4C99-54DB-49C5-94ED-867EDEA05B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024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uerwehr-lernbar.bayern/fileadmin/downloads/Wissenstest/2023_UVV_Persoenliche-Schutzausruestung_Dienstkleidung-in-der-Jugendfeuerwehr/Mediensammlung/index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uerwehr-lernbar.bayern/e-learning/?tx_solr%5bfilter%5d%5b0%5d=category:/144/304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4046705"/>
            <a:ext cx="10515600" cy="244617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de-DE" sz="10400" b="1" dirty="0"/>
              <a:t>Anmeldeschluss </a:t>
            </a:r>
            <a:r>
              <a:rPr lang="de-DE" sz="10400" b="1" dirty="0" smtClean="0"/>
              <a:t>20.10.2023</a:t>
            </a:r>
            <a:endParaRPr lang="de-DE" sz="10400" b="1" dirty="0"/>
          </a:p>
          <a:p>
            <a:pPr marL="0" indent="0" algn="ctr">
              <a:buNone/>
            </a:pPr>
            <a:endParaRPr lang="de-DE" sz="10400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de-DE" sz="10400" dirty="0">
                <a:sym typeface="Wingdings" pitchFamily="2" charset="2"/>
              </a:rPr>
              <a:t>Wann? Wo?</a:t>
            </a:r>
          </a:p>
          <a:p>
            <a:pPr marL="0" indent="0" algn="ctr">
              <a:buNone/>
            </a:pPr>
            <a:r>
              <a:rPr lang="de-DE" sz="10400" b="1" dirty="0" smtClean="0">
                <a:sym typeface="Wingdings" pitchFamily="2" charset="2"/>
              </a:rPr>
              <a:t>26. und 27.10.2023</a:t>
            </a:r>
            <a:endParaRPr lang="de-DE" sz="4800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de-DE" sz="10400" dirty="0">
                <a:sym typeface="Wingdings" pitchFamily="2" charset="2"/>
              </a:rPr>
              <a:t>ab 18:00 Uhr </a:t>
            </a:r>
          </a:p>
          <a:p>
            <a:pPr marL="0" indent="0" algn="ctr">
              <a:buNone/>
            </a:pPr>
            <a:r>
              <a:rPr lang="de-DE" sz="10400" dirty="0">
                <a:sym typeface="Wingdings" pitchFamily="2" charset="2"/>
              </a:rPr>
              <a:t> </a:t>
            </a:r>
            <a:r>
              <a:rPr lang="de-DE" sz="10400" dirty="0" smtClean="0">
                <a:sym typeface="Wingdings" pitchFamily="2" charset="2"/>
              </a:rPr>
              <a:t>Feuerwehr </a:t>
            </a:r>
            <a:r>
              <a:rPr lang="de-DE" sz="10400" dirty="0" err="1" smtClean="0">
                <a:sym typeface="Wingdings" pitchFamily="2" charset="2"/>
              </a:rPr>
              <a:t>Hersbruck</a:t>
            </a:r>
            <a:endParaRPr lang="de-DE" sz="10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/>
            </a:r>
            <a:br>
              <a:rPr lang="de-DE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pic>
        <p:nvPicPr>
          <p:cNvPr id="6" name="Grafik 5" descr="Ein Bild, das Cartoon, Lächeln, Zahnbürste enthält.&#10;&#10;Automatisch generierte Beschreibung">
            <a:extLst>
              <a:ext uri="{FF2B5EF4-FFF2-40B4-BE49-F238E27FC236}">
                <a16:creationId xmlns="" xmlns:a16="http://schemas.microsoft.com/office/drawing/2014/main" id="{FA101FBC-E1EE-0795-9FCB-19B209138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31" y="523319"/>
            <a:ext cx="8980338" cy="3523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11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Beispiel 6: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Was ist beim Umgang mit C-Strahlrohren zu beachten?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Strahlrohr möglichst schnell öffnen, immer Vollstrahl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highlight>
                  <a:srgbClr val="C0C0C0"/>
                </a:highlight>
                <a:latin typeface="Helvetica" pitchFamily="2" charset="0"/>
              </a:rPr>
              <a:t>wird bei Wasserabgabe von zwei Feuerwehranwärtern gehalten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highlight>
                  <a:srgbClr val="C0C0C0"/>
                </a:highlight>
                <a:latin typeface="Helvetica" pitchFamily="2" charset="0"/>
              </a:rPr>
              <a:t>Wasserstrahl nicht direkt auf Personen richten </a:t>
            </a:r>
          </a:p>
        </p:txBody>
      </p:sp>
    </p:spTree>
    <p:extLst>
      <p:ext uri="{BB962C8B-B14F-4D97-AF65-F5344CB8AC3E}">
        <p14:creationId xmlns="" xmlns:p14="http://schemas.microsoft.com/office/powerpoint/2010/main" val="19817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18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Für die praktische Prüfung: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Für die Stufe 1 und 2: </a:t>
            </a:r>
            <a:r>
              <a:rPr lang="de-DE" dirty="0"/>
              <a:t>Absitzen aus dem Fahrzeug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Was wird bewertet?</a:t>
            </a:r>
          </a:p>
          <a:p>
            <a:endParaRPr lang="de-DE" dirty="0"/>
          </a:p>
          <a:p>
            <a:endParaRPr lang="de-DE" sz="4400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sz="2000" dirty="0">
                <a:solidFill>
                  <a:srgbClr val="030404"/>
                </a:solidFill>
              </a:rPr>
              <a:t>Feuerwehranwärter stellen sich vor Fahrzeug auf</a:t>
            </a:r>
            <a:endParaRPr lang="de-DE" dirty="0">
              <a:solidFill>
                <a:srgbClr val="030404"/>
              </a:solidFill>
            </a:endParaRPr>
          </a:p>
        </p:txBody>
      </p:sp>
      <p:pic>
        <p:nvPicPr>
          <p:cNvPr id="4" name="Grafik 3" descr="Ein Bild, das Text, Schrift, Screenshot, Reihe enthält.&#10;&#10;Automatisch generierte Beschreibung">
            <a:extLst>
              <a:ext uri="{FF2B5EF4-FFF2-40B4-BE49-F238E27FC236}">
                <a16:creationId xmlns="" xmlns:a16="http://schemas.microsoft.com/office/drawing/2014/main" id="{ADCABBB2-8C17-B212-B2BA-73874602D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4534"/>
            <a:ext cx="10515600" cy="1386385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="" xmlns:a16="http://schemas.microsoft.com/office/drawing/2014/main" id="{4B1836A2-C1DA-4660-FC11-5A875D33F32F}"/>
              </a:ext>
            </a:extLst>
          </p:cNvPr>
          <p:cNvCxnSpPr/>
          <p:nvPr/>
        </p:nvCxnSpPr>
        <p:spPr>
          <a:xfrm>
            <a:off x="838200" y="4910919"/>
            <a:ext cx="105156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27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Für die praktische Prüfung: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Für die Stufe 3 und 4: </a:t>
            </a:r>
            <a:r>
              <a:rPr lang="de-DE" dirty="0"/>
              <a:t>Vornahme C-Strahlrohr</a:t>
            </a:r>
          </a:p>
          <a:p>
            <a:pPr marL="0" indent="0">
              <a:buNone/>
            </a:pPr>
            <a:endParaRPr lang="de-DE" sz="4400" dirty="0"/>
          </a:p>
          <a:p>
            <a:endParaRPr lang="de-DE" dirty="0"/>
          </a:p>
        </p:txBody>
      </p:sp>
      <p:pic>
        <p:nvPicPr>
          <p:cNvPr id="4" name="Grafik 3" descr="Ein Bild, das Text, Screenshot, Diagramm, Design enthält.&#10;&#10;Automatisch generierte Beschreibung">
            <a:extLst>
              <a:ext uri="{FF2B5EF4-FFF2-40B4-BE49-F238E27FC236}">
                <a16:creationId xmlns="" xmlns:a16="http://schemas.microsoft.com/office/drawing/2014/main" id="{E709FE71-2DF5-6702-B3B2-3A722FA89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050"/>
          <a:stretch/>
        </p:blipFill>
        <p:spPr>
          <a:xfrm>
            <a:off x="1940045" y="2872087"/>
            <a:ext cx="8311910" cy="3620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23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Für die praktische Prüfung: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Für die Stufe 3 und 4: </a:t>
            </a:r>
            <a:r>
              <a:rPr lang="de-DE" dirty="0"/>
              <a:t>Vornahme C-Strahlrohr</a:t>
            </a:r>
          </a:p>
          <a:p>
            <a:pPr marL="0" indent="0">
              <a:buNone/>
            </a:pPr>
            <a:endParaRPr lang="de-DE" sz="4400" dirty="0"/>
          </a:p>
          <a:p>
            <a:endParaRPr lang="de-DE" dirty="0"/>
          </a:p>
        </p:txBody>
      </p:sp>
      <p:pic>
        <p:nvPicPr>
          <p:cNvPr id="4" name="Grafik 3" descr="Ein Bild, das Text, Screenshot, Diagramm, Design enthält.&#10;&#10;Automatisch generierte Beschreibung">
            <a:extLst>
              <a:ext uri="{FF2B5EF4-FFF2-40B4-BE49-F238E27FC236}">
                <a16:creationId xmlns="" xmlns:a16="http://schemas.microsoft.com/office/drawing/2014/main" id="{E709FE71-2DF5-6702-B3B2-3A722FA89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010" b="-1396"/>
          <a:stretch/>
        </p:blipFill>
        <p:spPr>
          <a:xfrm>
            <a:off x="1940045" y="3035076"/>
            <a:ext cx="8311910" cy="3188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22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Für die praktische Prüfung: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Für die Stufe 3 und 4: </a:t>
            </a:r>
            <a:r>
              <a:rPr lang="de-DE" dirty="0"/>
              <a:t>Vornahme C-Strahlrohr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sz="2000" b="1" dirty="0"/>
              <a:t>Was wird bewertet?</a:t>
            </a:r>
          </a:p>
          <a:p>
            <a:pPr marL="0" indent="0">
              <a:buNone/>
            </a:pPr>
            <a:endParaRPr lang="de-DE" sz="4400" dirty="0"/>
          </a:p>
          <a:p>
            <a:endParaRPr lang="de-DE" dirty="0"/>
          </a:p>
        </p:txBody>
      </p:sp>
      <p:pic>
        <p:nvPicPr>
          <p:cNvPr id="5" name="Grafik 4" descr="Ein Bild, das Text, Screenshot, Schrift, Reihe enthält.&#10;&#10;Automatisch generierte Beschreibung">
            <a:extLst>
              <a:ext uri="{FF2B5EF4-FFF2-40B4-BE49-F238E27FC236}">
                <a16:creationId xmlns="" xmlns:a16="http://schemas.microsoft.com/office/drawing/2014/main" id="{D29AEF18-4C7B-8233-B89B-724EB6390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8" y="3442554"/>
            <a:ext cx="8869084" cy="2162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08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F94C3FE-5C29-DF44-A6FB-B46A1D8D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409" y="2372132"/>
            <a:ext cx="7601182" cy="2113736"/>
          </a:xfrm>
        </p:spPr>
        <p:txBody>
          <a:bodyPr>
            <a:normAutofit/>
          </a:bodyPr>
          <a:lstStyle/>
          <a:p>
            <a:r>
              <a:rPr lang="de-DE" dirty="0"/>
              <a:t>Bei Fragen meldet euch gerne jederzeit!</a:t>
            </a:r>
          </a:p>
        </p:txBody>
      </p:sp>
    </p:spTree>
    <p:extLst>
      <p:ext uri="{BB962C8B-B14F-4D97-AF65-F5344CB8AC3E}">
        <p14:creationId xmlns="" xmlns:p14="http://schemas.microsoft.com/office/powerpoint/2010/main" val="26372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/>
              <a:t>Für die Vorbereitung: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Feuerwehr–Lernbar-Bayern</a:t>
            </a:r>
          </a:p>
          <a:p>
            <a:pPr marL="0" indent="0">
              <a:buNone/>
            </a:pPr>
            <a:endParaRPr lang="de-DE" sz="2400" i="1" dirty="0"/>
          </a:p>
          <a:p>
            <a:pPr lvl="1"/>
            <a:r>
              <a:rPr lang="de-DE" dirty="0"/>
              <a:t>Mediensammlung: </a:t>
            </a:r>
            <a:r>
              <a:rPr lang="de-DE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Link zur Mediensammlung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/>
              <a:t>Prüfungsfragengenerator: </a:t>
            </a:r>
            <a:r>
              <a:rPr lang="de-DE" dirty="0">
                <a:hlinkClick r:id="rId4"/>
              </a:rPr>
              <a:t>Link zum Prüfungsfragengenerator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6826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0894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4400" i="1" dirty="0"/>
              <a:t>Für die theoretische Prüfung:</a:t>
            </a:r>
          </a:p>
          <a:p>
            <a:pPr marL="0" indent="0">
              <a:buNone/>
            </a:pPr>
            <a:endParaRPr lang="de-DE" sz="4400" dirty="0"/>
          </a:p>
          <a:p>
            <a:r>
              <a:rPr lang="de-DE" sz="4400" dirty="0"/>
              <a:t>Ab Stufe 3: mehrere Antwortmöglichkeiten können richtig sein</a:t>
            </a:r>
          </a:p>
          <a:p>
            <a:pPr marL="0" indent="0">
              <a:buNone/>
            </a:pPr>
            <a:endParaRPr lang="de-DE" sz="4400" dirty="0"/>
          </a:p>
          <a:p>
            <a:r>
              <a:rPr lang="de-DE" sz="4400" dirty="0"/>
              <a:t>Fragestellung genau lesen (negative Fragestellungen, ähnlich klingende Antworten, …)</a:t>
            </a:r>
          </a:p>
          <a:p>
            <a:pPr marL="0" indent="0">
              <a:buNone/>
            </a:pPr>
            <a:endParaRPr lang="de-DE" sz="4400" dirty="0"/>
          </a:p>
          <a:p>
            <a:r>
              <a:rPr lang="de-DE" sz="4400" dirty="0"/>
              <a:t>Teilnehmer*in mit Lese-/Rechtschreibschwäche o.Ä.? </a:t>
            </a:r>
            <a:r>
              <a:rPr lang="de-DE" sz="4400" i="1" dirty="0"/>
              <a:t>– </a:t>
            </a:r>
          </a:p>
          <a:p>
            <a:pPr marL="0" indent="0">
              <a:buNone/>
            </a:pPr>
            <a:r>
              <a:rPr lang="de-DE" sz="4400" i="1" dirty="0"/>
              <a:t>  Bitte im Vorfeld bei Anmeldung mitteilen</a:t>
            </a:r>
          </a:p>
          <a:p>
            <a:endParaRPr lang="de-DE" sz="4400" i="1" dirty="0"/>
          </a:p>
          <a:p>
            <a:pPr marL="0" indent="0" algn="ctr">
              <a:buNone/>
            </a:pPr>
            <a:endParaRPr lang="de-DE" sz="4400" dirty="0">
              <a:sym typeface="Wingdings" pitchFamily="2" charset="2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200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230"/>
            <a:ext cx="10515600" cy="4916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Welche Themen sind wichtig?</a:t>
            </a:r>
          </a:p>
          <a:p>
            <a:pPr marL="0" indent="0">
              <a:buNone/>
            </a:pPr>
            <a:endParaRPr lang="de-DE" sz="1100" b="1" dirty="0"/>
          </a:p>
          <a:p>
            <a:r>
              <a:rPr lang="de-DE" dirty="0"/>
              <a:t>Erkennen von Funktionsabzeichen </a:t>
            </a:r>
          </a:p>
          <a:p>
            <a:pPr lvl="1"/>
            <a:r>
              <a:rPr lang="de-DE" dirty="0"/>
              <a:t>Helmkennzeichnungen (z.B. (stellv.) </a:t>
            </a:r>
            <a:r>
              <a:rPr lang="de-DE" dirty="0" err="1"/>
              <a:t>Kdt</a:t>
            </a:r>
            <a:r>
              <a:rPr lang="de-DE" dirty="0"/>
              <a:t>., KBR)</a:t>
            </a:r>
          </a:p>
          <a:p>
            <a:pPr lvl="1"/>
            <a:r>
              <a:rPr lang="de-DE" dirty="0"/>
              <a:t>Funktionswesten (z.B. Gruppenführer)</a:t>
            </a:r>
          </a:p>
          <a:p>
            <a:pPr marL="457200" lvl="1" indent="0">
              <a:buNone/>
            </a:pPr>
            <a:endParaRPr lang="de-DE" sz="1050" dirty="0"/>
          </a:p>
          <a:p>
            <a:r>
              <a:rPr lang="de-DE" dirty="0"/>
              <a:t>Teilnahme an Einsatzdienst von Jugendlichen und UVV</a:t>
            </a:r>
          </a:p>
          <a:p>
            <a:pPr marL="0" indent="0">
              <a:buNone/>
            </a:pPr>
            <a:endParaRPr lang="de-DE" sz="1050" dirty="0"/>
          </a:p>
          <a:p>
            <a:r>
              <a:rPr lang="de-DE" dirty="0"/>
              <a:t>Persönliche Schutzausrüstung von Jugendlichen</a:t>
            </a:r>
          </a:p>
          <a:p>
            <a:pPr marL="0" indent="0">
              <a:buNone/>
            </a:pPr>
            <a:endParaRPr lang="de-DE" sz="1050" dirty="0"/>
          </a:p>
          <a:p>
            <a:r>
              <a:rPr lang="de-DE" dirty="0"/>
              <a:t>Verschiedene Schläuche/Strahlrohre und deren Funktionen</a:t>
            </a:r>
          </a:p>
        </p:txBody>
      </p:sp>
    </p:spTree>
    <p:extLst>
      <p:ext uri="{BB962C8B-B14F-4D97-AF65-F5344CB8AC3E}">
        <p14:creationId xmlns="" xmlns:p14="http://schemas.microsoft.com/office/powerpoint/2010/main" val="30165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Beispiel 1:</a:t>
            </a:r>
            <a:r>
              <a:rPr lang="de-DE" dirty="0">
                <a:effectLst/>
                <a:latin typeface="Helvetica" pitchFamily="2" charset="0"/>
              </a:rPr>
              <a:t/>
            </a:r>
            <a:br>
              <a:rPr lang="de-DE" dirty="0">
                <a:effectLst/>
                <a:latin typeface="Helvetica" pitchFamily="2" charset="0"/>
              </a:rPr>
            </a:b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Welche Strahlrohrgrößen sollten in der Jugendfeuerwehr verwendet werden? </a:t>
            </a: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a) Größen A und B 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b) Größen B und C </a:t>
            </a:r>
          </a:p>
          <a:p>
            <a:pPr marL="0" indent="0">
              <a:buNone/>
            </a:pPr>
            <a:r>
              <a:rPr lang="de-DE" dirty="0">
                <a:effectLst/>
                <a:latin typeface="Helvetica" pitchFamily="2" charset="0"/>
              </a:rPr>
              <a:t>c) </a:t>
            </a:r>
            <a:r>
              <a:rPr lang="de-DE" dirty="0">
                <a:effectLst/>
                <a:highlight>
                  <a:srgbClr val="C0C0C0"/>
                </a:highlight>
                <a:latin typeface="Helvetica" pitchFamily="2" charset="0"/>
              </a:rPr>
              <a:t>Größen C und D</a:t>
            </a:r>
          </a:p>
        </p:txBody>
      </p:sp>
    </p:spTree>
    <p:extLst>
      <p:ext uri="{BB962C8B-B14F-4D97-AF65-F5344CB8AC3E}">
        <p14:creationId xmlns="" xmlns:p14="http://schemas.microsoft.com/office/powerpoint/2010/main" val="20116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Beispiel 2: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Welche Schläuche sollten niemals zur Wasserentnahme aus Hydranten verwendet werden, um Schäden am Rohrleitungssystem und an den Schläuchen zu vermeiden? </a:t>
            </a:r>
            <a:endParaRPr lang="de-DE" dirty="0">
              <a:effectLst/>
              <a:latin typeface="Helvetica" pitchFamily="2" charset="0"/>
            </a:endParaRP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Druckschläuche </a:t>
            </a:r>
            <a:endParaRPr lang="de-DE" dirty="0">
              <a:latin typeface="Helvetica" pitchFamily="2" charset="0"/>
            </a:endParaRPr>
          </a:p>
          <a:p>
            <a:pPr marL="514350" indent="-514350">
              <a:buAutoNum type="alphaLcParenR"/>
            </a:pPr>
            <a:r>
              <a:rPr lang="de-DE" dirty="0">
                <a:effectLst/>
                <a:highlight>
                  <a:srgbClr val="C0C0C0"/>
                </a:highlight>
                <a:latin typeface="Helvetica" pitchFamily="2" charset="0"/>
              </a:rPr>
              <a:t>Saugschläuche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Gartenschläuche</a:t>
            </a:r>
          </a:p>
        </p:txBody>
      </p:sp>
    </p:spTree>
    <p:extLst>
      <p:ext uri="{BB962C8B-B14F-4D97-AF65-F5344CB8AC3E}">
        <p14:creationId xmlns="" xmlns:p14="http://schemas.microsoft.com/office/powerpoint/2010/main" val="35001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643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Beispiel 3: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Bei Feuerwehreinsätzen werden Feuerwehrdienstleistende verschiedenen Gefahren ausgesetzt. Welche persönlichen Anforderungen muss dabei ein Feuerwehrangehöriger erfüllen, damit Unfälle vermieden werden?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800 Meter in unter drei Minuten laufen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highlight>
                  <a:srgbClr val="C0C0C0"/>
                </a:highlight>
                <a:latin typeface="Helvetica" pitchFamily="2" charset="0"/>
              </a:rPr>
              <a:t>gründliche theoretische und praktische Ausbildung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fünf B-Schläuche auf einmal tragen können </a:t>
            </a:r>
          </a:p>
        </p:txBody>
      </p:sp>
    </p:spTree>
    <p:extLst>
      <p:ext uri="{BB962C8B-B14F-4D97-AF65-F5344CB8AC3E}">
        <p14:creationId xmlns="" xmlns:p14="http://schemas.microsoft.com/office/powerpoint/2010/main" val="13879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Beispiel 4: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In welchem Bereich befinden sich Hydranten in der Regel?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im Bereich von Privatgrundstücken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highlight>
                  <a:srgbClr val="C0C0C0"/>
                </a:highlight>
                <a:latin typeface="Helvetica" pitchFamily="2" charset="0"/>
              </a:rPr>
              <a:t>im Bereich von öffentlichen Verkehrsflächen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im Bereich von Waldgebieten </a:t>
            </a:r>
          </a:p>
        </p:txBody>
      </p:sp>
    </p:spTree>
    <p:extLst>
      <p:ext uri="{BB962C8B-B14F-4D97-AF65-F5344CB8AC3E}">
        <p14:creationId xmlns="" xmlns:p14="http://schemas.microsoft.com/office/powerpoint/2010/main" val="5627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Wissenstest 2023</a:t>
            </a:r>
            <a:endParaRPr lang="de-DE" sz="3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C99-54DB-49C5-94ED-867EDEA05BD3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F1EB84D-3241-4E48-B210-2FBAA9D8F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5437101"/>
            <a:ext cx="1494790" cy="11018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DCDD51F2-BD2C-9197-3EBB-41E65275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Beispiel 5:</a:t>
            </a:r>
          </a:p>
          <a:p>
            <a:pPr marL="0" indent="0">
              <a:buNone/>
            </a:pPr>
            <a:endParaRPr lang="de-D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de-DE" b="1" dirty="0">
                <a:effectLst/>
                <a:latin typeface="Helvetica" pitchFamily="2" charset="0"/>
              </a:rPr>
              <a:t>Was sollte bei fein verteilten brennbaren Stoffen (z. B. Holzspäne) vermieden werden?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highlight>
                  <a:srgbClr val="C0C0C0"/>
                </a:highlight>
                <a:latin typeface="Helvetica" pitchFamily="2" charset="0"/>
              </a:rPr>
              <a:t>Anwendung von Vollstrahl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Anwendung von Sprühstrahl </a:t>
            </a:r>
          </a:p>
          <a:p>
            <a:pPr marL="514350" indent="-514350">
              <a:buAutoNum type="alphaLcParenR"/>
            </a:pPr>
            <a:r>
              <a:rPr lang="de-DE" dirty="0">
                <a:effectLst/>
                <a:latin typeface="Helvetica" pitchFamily="2" charset="0"/>
              </a:rPr>
              <a:t>Anwendung von Hohlstrahlrohren </a:t>
            </a:r>
          </a:p>
        </p:txBody>
      </p:sp>
    </p:spTree>
    <p:extLst>
      <p:ext uri="{BB962C8B-B14F-4D97-AF65-F5344CB8AC3E}">
        <p14:creationId xmlns="" xmlns:p14="http://schemas.microsoft.com/office/powerpoint/2010/main" val="31682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3">
      <a:dk1>
        <a:srgbClr val="292D78"/>
      </a:dk1>
      <a:lt1>
        <a:srgbClr val="FFFFFF"/>
      </a:lt1>
      <a:dk2>
        <a:srgbClr val="292D78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Verdana Pro C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327</Words>
  <Application>Microsoft Office PowerPoint</Application>
  <PresentationFormat>Benutzerdefiniert</PresentationFormat>
  <Paragraphs>112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</vt:lpstr>
      <vt:lpstr>Folie 1</vt:lpstr>
      <vt:lpstr>Wissenstest 2023</vt:lpstr>
      <vt:lpstr>Wissenstest 2023</vt:lpstr>
      <vt:lpstr>Wissenstest 2023</vt:lpstr>
      <vt:lpstr>Wissenstest 2023</vt:lpstr>
      <vt:lpstr>Wissenstest 2023</vt:lpstr>
      <vt:lpstr>Wissenstest 2023</vt:lpstr>
      <vt:lpstr>Wissenstest 2023</vt:lpstr>
      <vt:lpstr>Wissenstest 2023</vt:lpstr>
      <vt:lpstr>Wissenstest 2023</vt:lpstr>
      <vt:lpstr>Wissenstest 2023</vt:lpstr>
      <vt:lpstr>Wissenstest 2023</vt:lpstr>
      <vt:lpstr>Wissenstest 2023</vt:lpstr>
      <vt:lpstr>Wissenstest 2023</vt:lpstr>
      <vt:lpstr>Bei Fragen meldet euch gerne jederzeit!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Barbara Geitner</dc:creator>
  <cp:lastModifiedBy>Andreas</cp:lastModifiedBy>
  <cp:revision>44</cp:revision>
  <dcterms:created xsi:type="dcterms:W3CDTF">2021-03-18T13:18:59Z</dcterms:created>
  <dcterms:modified xsi:type="dcterms:W3CDTF">2023-10-04T20:38:44Z</dcterms:modified>
</cp:coreProperties>
</file>